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4132-66ED-4FF9-AFEF-8B51EEDF613D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9A2C-D7B2-4C0F-AF1E-D44AE10B0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r>
              <a:rPr lang="en-US" baseline="0" dirty="0" smtClean="0"/>
              <a:t> webs show more a more comprehensive (but not necessarily complete) ways of representing species </a:t>
            </a:r>
            <a:r>
              <a:rPr lang="en-US" baseline="0" dirty="0" err="1" smtClean="0"/>
              <a:t>interactions</a:t>
            </a:r>
            <a:r>
              <a:rPr lang="en-US" dirty="0" err="1" smtClean="0"/>
              <a:t>Species</a:t>
            </a:r>
            <a:r>
              <a:rPr lang="en-US" dirty="0" smtClean="0"/>
              <a:t> are linked to each other through multiple levels</a:t>
            </a:r>
            <a:r>
              <a:rPr lang="en-US" baseline="0" dirty="0" smtClean="0"/>
              <a:t> of interactions. Have students draw their own arrows to demonstrate who eats (and is eaten by) whom in this food web. If we imagine this as a single ecosystem, what happens when we remove a species?  What are the apex predators? What are the primary producers? What are the secondary consumers? What are the omnivores? What are the carnivores? Herbivores? Autotrophs? Heterotrophs?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32DA-602F-44B3-BA52-42314676EC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9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2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7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1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E28ED-F1BE-409C-85DF-5AA143D6765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5BE3-585D-456F-BF84-E4854694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8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906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“There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is no waste in functioning natural ecosystems. All organisms, dead or alive, are potential sources of food for other organisms. A caterpillar eats a leaf; a robin eats the caterpillar; a hawk eats the robin. When the plant, caterpillar, robin, and hawk die, they are in turn consumed by decomposers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.”</a:t>
            </a:r>
          </a:p>
          <a:p>
            <a:pPr algn="ctr"/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G. Tyler Miller, Author and Ecologist, 1971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5721-6137-4698-A21D-7221E1ADA6BB}" type="slidenum">
              <a:rPr lang="en-US" smtClean="0"/>
              <a:t>2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50" y="5951486"/>
            <a:ext cx="1143000" cy="87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05" y="5963652"/>
            <a:ext cx="85175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90" y="5951523"/>
            <a:ext cx="59583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95" y="5963207"/>
            <a:ext cx="10753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48" y="5963652"/>
            <a:ext cx="1161456" cy="87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13" y="4646296"/>
            <a:ext cx="1179513" cy="10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11196"/>
          <a:stretch/>
        </p:blipFill>
        <p:spPr bwMode="auto">
          <a:xfrm>
            <a:off x="7848600" y="4648633"/>
            <a:ext cx="1142999" cy="89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04" y="5577336"/>
            <a:ext cx="1504019" cy="9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29" y="2122917"/>
            <a:ext cx="1269764" cy="98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29" y="3022467"/>
            <a:ext cx="158936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81" y="685800"/>
            <a:ext cx="1716733" cy="11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r="6579"/>
          <a:stretch/>
        </p:blipFill>
        <p:spPr bwMode="auto">
          <a:xfrm>
            <a:off x="5349103" y="4576303"/>
            <a:ext cx="1411879" cy="10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86" y="3140223"/>
            <a:ext cx="941813" cy="112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8" y="538163"/>
            <a:ext cx="2084764" cy="156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28" y="4677988"/>
            <a:ext cx="1521857" cy="101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4" y="1482574"/>
            <a:ext cx="2349045" cy="160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68" y="596414"/>
            <a:ext cx="2041962" cy="14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148795" y="5734518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8000" y="5715000"/>
            <a:ext cx="0" cy="217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64721"/>
            <a:ext cx="1034409" cy="10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343400" y="5734518"/>
            <a:ext cx="0" cy="217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72200" y="5708935"/>
            <a:ext cx="0" cy="229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5379" idx="3"/>
          </p:cNvCxnSpPr>
          <p:nvPr/>
        </p:nvCxnSpPr>
        <p:spPr>
          <a:xfrm>
            <a:off x="6760982" y="5121269"/>
            <a:ext cx="706618" cy="448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867400" y="4111967"/>
            <a:ext cx="0" cy="44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379" idx="3"/>
          </p:cNvCxnSpPr>
          <p:nvPr/>
        </p:nvCxnSpPr>
        <p:spPr>
          <a:xfrm flipV="1">
            <a:off x="6760982" y="5029201"/>
            <a:ext cx="1087618" cy="9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379" idx="3"/>
            <a:endCxn id="15380" idx="1"/>
          </p:cNvCxnSpPr>
          <p:nvPr/>
        </p:nvCxnSpPr>
        <p:spPr>
          <a:xfrm flipV="1">
            <a:off x="6760982" y="3700895"/>
            <a:ext cx="1288804" cy="1420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575304" y="3145321"/>
            <a:ext cx="76200" cy="2175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924800" y="3140223"/>
            <a:ext cx="0" cy="1241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62795" y="1876068"/>
            <a:ext cx="823805" cy="1024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553200" y="4136892"/>
            <a:ext cx="1022104" cy="1313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934200" y="3894949"/>
            <a:ext cx="882764" cy="659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961716" y="3157791"/>
            <a:ext cx="187079" cy="147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281771" y="3085683"/>
            <a:ext cx="929788" cy="1469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210286" y="2133600"/>
            <a:ext cx="170064" cy="2426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210286" y="2109570"/>
            <a:ext cx="2026052" cy="244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733800" y="2122917"/>
            <a:ext cx="639602" cy="2465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376" idx="0"/>
          </p:cNvCxnSpPr>
          <p:nvPr/>
        </p:nvCxnSpPr>
        <p:spPr>
          <a:xfrm flipV="1">
            <a:off x="7816611" y="1876068"/>
            <a:ext cx="352" cy="246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731448" y="2101737"/>
            <a:ext cx="23501" cy="905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304441" y="2319755"/>
            <a:ext cx="2858718" cy="1259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9" name="Picture 29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32148"/>
          <a:stretch/>
        </p:blipFill>
        <p:spPr bwMode="auto">
          <a:xfrm>
            <a:off x="124211" y="5787919"/>
            <a:ext cx="924711" cy="103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1" name="Picture 31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5320" r="6841" b="7166"/>
          <a:stretch/>
        </p:blipFill>
        <p:spPr bwMode="auto">
          <a:xfrm>
            <a:off x="65888" y="4744294"/>
            <a:ext cx="1041359" cy="97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0" y="4419600"/>
            <a:ext cx="1219200" cy="2439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0" name="TextBox 15359"/>
          <p:cNvSpPr txBox="1"/>
          <p:nvPr/>
        </p:nvSpPr>
        <p:spPr>
          <a:xfrm>
            <a:off x="65888" y="4495800"/>
            <a:ext cx="104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5"/>
                </a:solidFill>
              </a:rPr>
              <a:t>Detritivores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15412" name="Down Arrow 15411"/>
          <p:cNvSpPr/>
          <p:nvPr/>
        </p:nvSpPr>
        <p:spPr>
          <a:xfrm>
            <a:off x="428039" y="3615920"/>
            <a:ext cx="363122" cy="683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13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299894" y="3752398"/>
            <a:ext cx="420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15" name="Right Arrow 15414"/>
          <p:cNvSpPr/>
          <p:nvPr/>
        </p:nvSpPr>
        <p:spPr>
          <a:xfrm rot="10800000">
            <a:off x="1294326" y="6246575"/>
            <a:ext cx="41287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21" name="Straight Arrow Connector 15420"/>
          <p:cNvCxnSpPr/>
          <p:nvPr/>
        </p:nvCxnSpPr>
        <p:spPr>
          <a:xfrm flipH="1" flipV="1">
            <a:off x="8513955" y="2914485"/>
            <a:ext cx="223662" cy="185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6" name="Straight Arrow Connector 15425"/>
          <p:cNvCxnSpPr/>
          <p:nvPr/>
        </p:nvCxnSpPr>
        <p:spPr>
          <a:xfrm flipV="1">
            <a:off x="8515226" y="4309865"/>
            <a:ext cx="0" cy="288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0" name="Straight Arrow Connector 15429"/>
          <p:cNvCxnSpPr/>
          <p:nvPr/>
        </p:nvCxnSpPr>
        <p:spPr>
          <a:xfrm flipH="1">
            <a:off x="6934200" y="3579679"/>
            <a:ext cx="11062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2" name="Straight Arrow Connector 15431"/>
          <p:cNvCxnSpPr/>
          <p:nvPr/>
        </p:nvCxnSpPr>
        <p:spPr>
          <a:xfrm flipV="1">
            <a:off x="7651504" y="4309865"/>
            <a:ext cx="388943" cy="1234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4" name="Straight Arrow Connector 15433"/>
          <p:cNvCxnSpPr/>
          <p:nvPr/>
        </p:nvCxnSpPr>
        <p:spPr>
          <a:xfrm flipH="1" flipV="1">
            <a:off x="6775930" y="4136892"/>
            <a:ext cx="87064" cy="179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6" name="Straight Arrow Connector 15435"/>
          <p:cNvCxnSpPr/>
          <p:nvPr/>
        </p:nvCxnSpPr>
        <p:spPr>
          <a:xfrm flipH="1" flipV="1">
            <a:off x="6400800" y="2122917"/>
            <a:ext cx="713491" cy="544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2" grpId="0" animBg="1"/>
      <p:bldP spid="154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179</Words>
  <Application>Microsoft Office PowerPoint</Application>
  <PresentationFormat>On-screen Show 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St. Lawrence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Malcomb</dc:creator>
  <cp:lastModifiedBy>Jacob Malcomb</cp:lastModifiedBy>
  <cp:revision>8</cp:revision>
  <dcterms:created xsi:type="dcterms:W3CDTF">2015-08-25T17:42:18Z</dcterms:created>
  <dcterms:modified xsi:type="dcterms:W3CDTF">2015-08-25T18:50:49Z</dcterms:modified>
</cp:coreProperties>
</file>